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4F4D1257-9EB8-42C1-A3DB-80B4E22E11BF}" type="datetimeFigureOut">
              <a:rPr kumimoji="1" lang="ja-JP" altLang="en-US" smtClean="0"/>
              <a:pPr/>
              <a:t>2012/8/12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2D4D55-9339-4EB1-A2DB-790EF3925F7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4D1257-9EB8-42C1-A3DB-80B4E22E11BF}" type="datetimeFigureOut">
              <a:rPr kumimoji="1" lang="ja-JP" altLang="en-US" smtClean="0"/>
              <a:pPr/>
              <a:t>2012/8/12</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D4D55-9339-4EB1-A2DB-790EF3925F7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357166"/>
            <a:ext cx="7772400" cy="1470025"/>
          </a:xfrm>
        </p:spPr>
        <p:txBody>
          <a:bodyPr/>
          <a:lstStyle/>
          <a:p>
            <a:r>
              <a:rPr kumimoji="1" lang="en-NZ" altLang="ja-JP" dirty="0" smtClean="0">
                <a:solidFill>
                  <a:schemeClr val="bg1"/>
                </a:solidFill>
                <a:latin typeface="Georgia" pitchFamily="18" charset="0"/>
              </a:rPr>
              <a:t>Nadeshiko Japan</a:t>
            </a:r>
            <a:endParaRPr kumimoji="1" lang="ja-JP" altLang="en-US" dirty="0">
              <a:solidFill>
                <a:schemeClr val="bg1"/>
              </a:solidFill>
              <a:latin typeface="Georgia" pitchFamily="18" charset="0"/>
            </a:endParaRPr>
          </a:p>
        </p:txBody>
      </p:sp>
      <p:sp>
        <p:nvSpPr>
          <p:cNvPr id="3" name="Subtitle 2"/>
          <p:cNvSpPr>
            <a:spLocks noGrp="1"/>
          </p:cNvSpPr>
          <p:nvPr>
            <p:ph type="subTitle" idx="1"/>
          </p:nvPr>
        </p:nvSpPr>
        <p:spPr/>
        <p:txBody>
          <a:bodyPr/>
          <a:lstStyle/>
          <a:p>
            <a:endParaRPr kumimoji="1" lang="ja-JP" altLang="en-US" dirty="0"/>
          </a:p>
        </p:txBody>
      </p:sp>
      <p:pic>
        <p:nvPicPr>
          <p:cNvPr id="6" name="Picture 5" descr="AJ201207260092M.jpg"/>
          <p:cNvPicPr>
            <a:picLocks noChangeAspect="1"/>
          </p:cNvPicPr>
          <p:nvPr/>
        </p:nvPicPr>
        <p:blipFill>
          <a:blip r:embed="rId2"/>
          <a:stretch>
            <a:fillRect/>
          </a:stretch>
        </p:blipFill>
        <p:spPr>
          <a:xfrm>
            <a:off x="1357290" y="1785926"/>
            <a:ext cx="6715172" cy="4593061"/>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NZ" altLang="ja-JP" dirty="0" smtClean="0">
                <a:solidFill>
                  <a:schemeClr val="bg1"/>
                </a:solidFill>
                <a:latin typeface="Georgia" pitchFamily="18" charset="0"/>
              </a:rPr>
              <a:t>Introduction</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p:txBody>
          <a:bodyPr/>
          <a:lstStyle/>
          <a:p>
            <a:r>
              <a:rPr kumimoji="1" lang="en-NZ" altLang="ja-JP" dirty="0" smtClean="0">
                <a:solidFill>
                  <a:schemeClr val="bg1"/>
                </a:solidFill>
                <a:latin typeface="Georgia" pitchFamily="18" charset="0"/>
              </a:rPr>
              <a:t>Nadeshiko Japan is the Japanese women’s football team, participating in World Cups and Olympics.</a:t>
            </a:r>
          </a:p>
          <a:p>
            <a:r>
              <a:rPr lang="en-NZ" altLang="ja-JP" dirty="0" smtClean="0">
                <a:solidFill>
                  <a:schemeClr val="bg1"/>
                </a:solidFill>
                <a:latin typeface="Georgia" pitchFamily="18" charset="0"/>
              </a:rPr>
              <a:t>Nadeshiko Japan has been ranked 3</a:t>
            </a:r>
            <a:r>
              <a:rPr lang="en-NZ" altLang="ja-JP" baseline="30000" dirty="0" smtClean="0">
                <a:solidFill>
                  <a:schemeClr val="bg1"/>
                </a:solidFill>
                <a:latin typeface="Georgia" pitchFamily="18" charset="0"/>
              </a:rPr>
              <a:t>rd</a:t>
            </a:r>
            <a:r>
              <a:rPr lang="en-NZ" altLang="ja-JP" dirty="0" smtClean="0">
                <a:solidFill>
                  <a:schemeClr val="bg1"/>
                </a:solidFill>
                <a:latin typeface="Georgia" pitchFamily="18" charset="0"/>
              </a:rPr>
              <a:t> in the world and is very strong.</a:t>
            </a:r>
            <a:endParaRPr kumimoji="1" lang="ja-JP" altLang="en-US" dirty="0">
              <a:solidFill>
                <a:schemeClr val="bg1"/>
              </a:solidFill>
              <a:latin typeface="Georgia" pitchFamily="18" charset="0"/>
            </a:endParaRPr>
          </a:p>
        </p:txBody>
      </p:sp>
      <p:pic>
        <p:nvPicPr>
          <p:cNvPr id="4" name="Picture 3" descr="Nadeshiko-Japan-1.jpg"/>
          <p:cNvPicPr>
            <a:picLocks noChangeAspect="1"/>
          </p:cNvPicPr>
          <p:nvPr/>
        </p:nvPicPr>
        <p:blipFill>
          <a:blip r:embed="rId2"/>
          <a:stretch>
            <a:fillRect/>
          </a:stretch>
        </p:blipFill>
        <p:spPr>
          <a:xfrm>
            <a:off x="4572000" y="4286256"/>
            <a:ext cx="3947336" cy="2314574"/>
          </a:xfrm>
          <a:prstGeom prst="rect">
            <a:avLst/>
          </a:prstGeom>
        </p:spPr>
      </p:pic>
      <p:pic>
        <p:nvPicPr>
          <p:cNvPr id="5" name="Picture 4" descr="photo_1343241610175-1-0.jpg"/>
          <p:cNvPicPr>
            <a:picLocks noChangeAspect="1"/>
          </p:cNvPicPr>
          <p:nvPr/>
        </p:nvPicPr>
        <p:blipFill>
          <a:blip r:embed="rId3"/>
          <a:stretch>
            <a:fillRect/>
          </a:stretch>
        </p:blipFill>
        <p:spPr>
          <a:xfrm rot="20764165">
            <a:off x="750469" y="4529248"/>
            <a:ext cx="2836126" cy="18335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NZ" altLang="ja-JP" dirty="0" smtClean="0">
                <a:solidFill>
                  <a:schemeClr val="bg1"/>
                </a:solidFill>
                <a:latin typeface="Georgia" pitchFamily="18" charset="0"/>
              </a:rPr>
              <a:t>Name Meaning</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357158" y="1643051"/>
            <a:ext cx="5572164" cy="4071966"/>
          </a:xfrm>
        </p:spPr>
        <p:txBody>
          <a:bodyPr>
            <a:normAutofit fontScale="55000" lnSpcReduction="20000"/>
          </a:bodyPr>
          <a:lstStyle/>
          <a:p>
            <a:r>
              <a:rPr lang="en-NZ" dirty="0" smtClean="0">
                <a:solidFill>
                  <a:schemeClr val="bg1"/>
                </a:solidFill>
                <a:latin typeface="Georgia" pitchFamily="18" charset="0"/>
              </a:rPr>
              <a:t>The name Nadeshiko comes from a word in Japan called Yamato Nadeshiko</a:t>
            </a:r>
            <a:endParaRPr lang="en-US" dirty="0" smtClean="0">
              <a:solidFill>
                <a:schemeClr val="bg1"/>
              </a:solidFill>
              <a:latin typeface="Georgia" pitchFamily="18" charset="0"/>
            </a:endParaRPr>
          </a:p>
          <a:p>
            <a:r>
              <a:rPr lang="en-US" dirty="0" smtClean="0">
                <a:solidFill>
                  <a:schemeClr val="bg1"/>
                </a:solidFill>
                <a:latin typeface="Georgia" pitchFamily="18" charset="0"/>
              </a:rPr>
              <a:t>Yamato Nadeshiko</a:t>
            </a:r>
            <a:r>
              <a:rPr lang="en-US" altLang="ja-JP" dirty="0">
                <a:solidFill>
                  <a:schemeClr val="bg1"/>
                </a:solidFill>
                <a:latin typeface="Georgia" pitchFamily="18" charset="0"/>
              </a:rPr>
              <a:t> </a:t>
            </a:r>
            <a:r>
              <a:rPr lang="en-US" dirty="0">
                <a:solidFill>
                  <a:schemeClr val="bg1"/>
                </a:solidFill>
                <a:latin typeface="Georgia" pitchFamily="18" charset="0"/>
              </a:rPr>
              <a:t>is a </a:t>
            </a:r>
            <a:r>
              <a:rPr lang="en-US" dirty="0" smtClean="0">
                <a:solidFill>
                  <a:schemeClr val="bg1"/>
                </a:solidFill>
                <a:latin typeface="Georgia" pitchFamily="18" charset="0"/>
              </a:rPr>
              <a:t>Japanese</a:t>
            </a:r>
            <a:r>
              <a:rPr lang="en-US" dirty="0">
                <a:solidFill>
                  <a:schemeClr val="bg1"/>
                </a:solidFill>
                <a:latin typeface="Georgia" pitchFamily="18" charset="0"/>
              </a:rPr>
              <a:t> term meaning the </a:t>
            </a:r>
            <a:r>
              <a:rPr lang="en-US" dirty="0" smtClean="0">
                <a:solidFill>
                  <a:schemeClr val="bg1"/>
                </a:solidFill>
                <a:latin typeface="Georgia" pitchFamily="18" charset="0"/>
              </a:rPr>
              <a:t>“personification</a:t>
            </a:r>
            <a:r>
              <a:rPr lang="en-US" dirty="0">
                <a:solidFill>
                  <a:schemeClr val="bg1"/>
                </a:solidFill>
                <a:latin typeface="Georgia" pitchFamily="18" charset="0"/>
              </a:rPr>
              <a:t> of an idealized Japanese woman</a:t>
            </a:r>
            <a:r>
              <a:rPr lang="en-US" dirty="0" smtClean="0">
                <a:solidFill>
                  <a:schemeClr val="bg1"/>
                </a:solidFill>
                <a:latin typeface="Georgia" pitchFamily="18" charset="0"/>
              </a:rPr>
              <a:t>",</a:t>
            </a:r>
            <a:r>
              <a:rPr lang="en-US" dirty="0">
                <a:solidFill>
                  <a:schemeClr val="bg1"/>
                </a:solidFill>
                <a:latin typeface="Georgia" pitchFamily="18" charset="0"/>
              </a:rPr>
              <a:t> or "the </a:t>
            </a:r>
            <a:r>
              <a:rPr lang="en-US" dirty="0" smtClean="0">
                <a:solidFill>
                  <a:schemeClr val="bg1"/>
                </a:solidFill>
                <a:latin typeface="Georgia" pitchFamily="18" charset="0"/>
              </a:rPr>
              <a:t>perfect example </a:t>
            </a:r>
            <a:r>
              <a:rPr lang="en-US" dirty="0">
                <a:solidFill>
                  <a:schemeClr val="bg1"/>
                </a:solidFill>
                <a:latin typeface="Georgia" pitchFamily="18" charset="0"/>
              </a:rPr>
              <a:t>of pure, feminine beauty</a:t>
            </a:r>
            <a:r>
              <a:rPr lang="en-US" dirty="0" smtClean="0">
                <a:solidFill>
                  <a:schemeClr val="bg1"/>
                </a:solidFill>
                <a:latin typeface="Georgia" pitchFamily="18" charset="0"/>
              </a:rPr>
              <a:t>".</a:t>
            </a:r>
            <a:r>
              <a:rPr lang="en-US" dirty="0">
                <a:solidFill>
                  <a:schemeClr val="bg1"/>
                </a:solidFill>
                <a:latin typeface="Georgia" pitchFamily="18" charset="0"/>
              </a:rPr>
              <a:t> It is a </a:t>
            </a:r>
            <a:r>
              <a:rPr lang="en-US" dirty="0" smtClean="0">
                <a:solidFill>
                  <a:schemeClr val="bg1"/>
                </a:solidFill>
                <a:latin typeface="Georgia" pitchFamily="18" charset="0"/>
              </a:rPr>
              <a:t>floral</a:t>
            </a:r>
            <a:r>
              <a:rPr lang="en-US" dirty="0">
                <a:solidFill>
                  <a:schemeClr val="bg1"/>
                </a:solidFill>
                <a:latin typeface="Georgia" pitchFamily="18" charset="0"/>
              </a:rPr>
              <a:t> metaphor</a:t>
            </a:r>
            <a:r>
              <a:rPr lang="en-US" dirty="0" smtClean="0">
                <a:solidFill>
                  <a:schemeClr val="bg1"/>
                </a:solidFill>
                <a:latin typeface="Georgia" pitchFamily="18" charset="0"/>
              </a:rPr>
              <a:t>,</a:t>
            </a:r>
            <a:r>
              <a:rPr lang="en-US" dirty="0">
                <a:solidFill>
                  <a:schemeClr val="bg1"/>
                </a:solidFill>
                <a:latin typeface="Georgia" pitchFamily="18" charset="0"/>
              </a:rPr>
              <a:t> combining the </a:t>
            </a:r>
            <a:r>
              <a:rPr lang="en-US" dirty="0" smtClean="0">
                <a:solidFill>
                  <a:schemeClr val="bg1"/>
                </a:solidFill>
                <a:latin typeface="Georgia" pitchFamily="18" charset="0"/>
              </a:rPr>
              <a:t>words Yamato, </a:t>
            </a:r>
            <a:r>
              <a:rPr lang="en-US" dirty="0">
                <a:solidFill>
                  <a:schemeClr val="bg1"/>
                </a:solidFill>
                <a:latin typeface="Georgia" pitchFamily="18" charset="0"/>
              </a:rPr>
              <a:t>an ancient name for Japan, and N</a:t>
            </a:r>
            <a:r>
              <a:rPr lang="en-US" dirty="0" smtClean="0">
                <a:solidFill>
                  <a:schemeClr val="bg1"/>
                </a:solidFill>
                <a:latin typeface="Georgia" pitchFamily="18" charset="0"/>
              </a:rPr>
              <a:t>adeshiko</a:t>
            </a:r>
            <a:r>
              <a:rPr lang="en-US" dirty="0">
                <a:solidFill>
                  <a:schemeClr val="bg1"/>
                </a:solidFill>
                <a:latin typeface="Georgia" pitchFamily="18" charset="0"/>
              </a:rPr>
              <a:t>, a </a:t>
            </a:r>
            <a:r>
              <a:rPr lang="en-US" dirty="0" smtClean="0">
                <a:solidFill>
                  <a:schemeClr val="bg1"/>
                </a:solidFill>
                <a:latin typeface="Georgia" pitchFamily="18" charset="0"/>
              </a:rPr>
              <a:t>delicate </a:t>
            </a:r>
            <a:r>
              <a:rPr lang="en-US" dirty="0">
                <a:solidFill>
                  <a:schemeClr val="bg1"/>
                </a:solidFill>
                <a:latin typeface="Georgia" pitchFamily="18" charset="0"/>
              </a:rPr>
              <a:t>frilled pink </a:t>
            </a:r>
            <a:r>
              <a:rPr lang="en-US" dirty="0" smtClean="0">
                <a:solidFill>
                  <a:schemeClr val="bg1"/>
                </a:solidFill>
                <a:latin typeface="Georgia" pitchFamily="18" charset="0"/>
              </a:rPr>
              <a:t>carnation.</a:t>
            </a:r>
            <a:endParaRPr lang="en-US" dirty="0">
              <a:solidFill>
                <a:schemeClr val="bg1"/>
              </a:solidFill>
              <a:latin typeface="Georgia" pitchFamily="18" charset="0"/>
            </a:endParaRPr>
          </a:p>
          <a:p>
            <a:r>
              <a:rPr kumimoji="1" lang="en-NZ" altLang="ja-JP" dirty="0" smtClean="0">
                <a:solidFill>
                  <a:schemeClr val="bg1"/>
                </a:solidFill>
                <a:latin typeface="Georgia" pitchFamily="18" charset="0"/>
              </a:rPr>
              <a:t>Nadeshiko Japan is meaning “beautiful and nice, quiet women of Japan”.</a:t>
            </a:r>
          </a:p>
          <a:p>
            <a:r>
              <a:rPr lang="en-US" dirty="0" smtClean="0">
                <a:solidFill>
                  <a:schemeClr val="bg1"/>
                </a:solidFill>
                <a:latin typeface="Georgia" pitchFamily="18" charset="0"/>
              </a:rPr>
              <a:t>Following the increase in public interest in women's football in Japan, the JFA organized a public contest to select a nickname for the team. "Nadeshiko Japan" was chosen from among about 2,700 entries and was announced on 7 July 2004. </a:t>
            </a:r>
          </a:p>
          <a:p>
            <a:endParaRPr kumimoji="1" lang="ja-JP" altLang="en-US" dirty="0">
              <a:solidFill>
                <a:schemeClr val="bg1"/>
              </a:solidFill>
              <a:latin typeface="Georgia" pitchFamily="18" charset="0"/>
            </a:endParaRPr>
          </a:p>
        </p:txBody>
      </p:sp>
      <p:pic>
        <p:nvPicPr>
          <p:cNvPr id="2050" name="Picture 2" descr="http://image.space.rakuten.co.jp/lg01/48/0000068248/31/img42bea777zikczj.jpeg"/>
          <p:cNvPicPr>
            <a:picLocks noChangeAspect="1" noChangeArrowheads="1"/>
          </p:cNvPicPr>
          <p:nvPr/>
        </p:nvPicPr>
        <p:blipFill>
          <a:blip r:embed="rId2"/>
          <a:srcRect/>
          <a:stretch>
            <a:fillRect/>
          </a:stretch>
        </p:blipFill>
        <p:spPr bwMode="auto">
          <a:xfrm rot="504338">
            <a:off x="6199744" y="1892794"/>
            <a:ext cx="2581710" cy="1934772"/>
          </a:xfrm>
          <a:prstGeom prst="rect">
            <a:avLst/>
          </a:prstGeom>
          <a:noFill/>
        </p:spPr>
      </p:pic>
      <p:sp>
        <p:nvSpPr>
          <p:cNvPr id="4097" name="Rectangle 1"/>
          <p:cNvSpPr>
            <a:spLocks noChangeArrowheads="1"/>
          </p:cNvSpPr>
          <p:nvPr/>
        </p:nvSpPr>
        <p:spPr bwMode="auto">
          <a:xfrm>
            <a:off x="5929290" y="4643446"/>
            <a:ext cx="3214710"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28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がんばれ！</a:t>
            </a:r>
            <a:endParaRPr kumimoji="1" lang="en-US" altLang="ja-JP" sz="28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NZ" sz="28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なでしこジャパン</a:t>
            </a:r>
            <a:endParaRPr kumimoji="1" lang="en-US" altLang="ja-JP" sz="28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NZ" sz="1800" b="0" i="0" u="none" strike="noStrike" cap="none" normalizeH="0" baseline="0" dirty="0" smtClean="0">
              <a:ln>
                <a:noFill/>
              </a:ln>
              <a:solidFill>
                <a:schemeClr val="bg1"/>
              </a:solidFill>
              <a:effectLst/>
              <a:latin typeface="Arial" pitchFamily="34" charset="0"/>
              <a:ea typeface="ＭＳ Ｐゴシック" pitchFamily="50" charset="-128"/>
              <a:cs typeface="ＭＳ Ｐゴシック"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ltLang="ja-JP" dirty="0" smtClean="0">
                <a:solidFill>
                  <a:schemeClr val="bg1"/>
                </a:solidFill>
                <a:latin typeface="Georgia" pitchFamily="18" charset="0"/>
              </a:rPr>
              <a:t>Formation of the team</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0" y="1357298"/>
            <a:ext cx="6215106" cy="5214974"/>
          </a:xfrm>
        </p:spPr>
        <p:txBody>
          <a:bodyPr>
            <a:noAutofit/>
          </a:bodyPr>
          <a:lstStyle/>
          <a:p>
            <a:r>
              <a:rPr lang="en-US" sz="1800" dirty="0" smtClean="0">
                <a:solidFill>
                  <a:schemeClr val="bg1"/>
                </a:solidFill>
                <a:latin typeface="Georgia" pitchFamily="18" charset="0"/>
              </a:rPr>
              <a:t>During the 1970s, the number of women football players and teams increased in Japan, and teams made up regional leagues in various parts of Japan. In 1980, "All-Japan Women's Football Championship" was held, and in 1981 the Japan women's national football team played its first international match in Hong Kong. The team continued playing matches in Japan or in other countries.</a:t>
            </a:r>
          </a:p>
          <a:p>
            <a:r>
              <a:rPr lang="en-US" sz="1800" dirty="0" smtClean="0">
                <a:solidFill>
                  <a:schemeClr val="bg1"/>
                </a:solidFill>
                <a:latin typeface="Georgia" pitchFamily="18" charset="0"/>
              </a:rPr>
              <a:t>In 1986 the first "All Japan" team was created. In 1989, the "Japan Women's Football League" was established, and the women’s national team qualified for the "1991 FIFA Women's World Cup" in China.</a:t>
            </a:r>
          </a:p>
          <a:p>
            <a:r>
              <a:rPr lang="en-US" sz="1800" dirty="0" smtClean="0">
                <a:solidFill>
                  <a:schemeClr val="bg1"/>
                </a:solidFill>
                <a:latin typeface="Georgia" pitchFamily="18" charset="0"/>
              </a:rPr>
              <a:t>In August 2002, the Japan Football aimed for the 2004 Summer Olympics and worked very hard. A game against Korea DPR not only made fans rush to the National Stadium but also was widely watched on TV.</a:t>
            </a:r>
          </a:p>
          <a:p>
            <a:r>
              <a:rPr lang="en-NZ" sz="1800" dirty="0" smtClean="0">
                <a:solidFill>
                  <a:schemeClr val="bg1"/>
                </a:solidFill>
                <a:latin typeface="Georgia" pitchFamily="18" charset="0"/>
              </a:rPr>
              <a:t>That team was soon named Nadeshiko Japan and kept playing in World Cups and Olympics. That is Nadeshiko Japan.</a:t>
            </a:r>
            <a:endParaRPr lang="en-US" sz="1800" dirty="0" smtClean="0">
              <a:solidFill>
                <a:schemeClr val="bg1"/>
              </a:solidFill>
              <a:latin typeface="Georgia" pitchFamily="18" charset="0"/>
            </a:endParaRPr>
          </a:p>
          <a:p>
            <a:endParaRPr kumimoji="1" lang="ja-JP" altLang="en-US" sz="2000" dirty="0"/>
          </a:p>
        </p:txBody>
      </p:sp>
      <p:pic>
        <p:nvPicPr>
          <p:cNvPr id="5" name="Picture 4" descr="Japanposes.jpg"/>
          <p:cNvPicPr>
            <a:picLocks noChangeAspect="1"/>
          </p:cNvPicPr>
          <p:nvPr/>
        </p:nvPicPr>
        <p:blipFill>
          <a:blip r:embed="rId2"/>
          <a:stretch>
            <a:fillRect/>
          </a:stretch>
        </p:blipFill>
        <p:spPr>
          <a:xfrm>
            <a:off x="6072198" y="1428736"/>
            <a:ext cx="2893240" cy="1928826"/>
          </a:xfrm>
          <a:prstGeom prst="rect">
            <a:avLst/>
          </a:prstGeom>
        </p:spPr>
      </p:pic>
      <p:sp>
        <p:nvSpPr>
          <p:cNvPr id="3073" name="Rectangle 1"/>
          <p:cNvSpPr>
            <a:spLocks noChangeArrowheads="1"/>
          </p:cNvSpPr>
          <p:nvPr/>
        </p:nvSpPr>
        <p:spPr bwMode="auto">
          <a:xfrm>
            <a:off x="5929322" y="3571876"/>
            <a:ext cx="321467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NZ"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イケイケなで</a:t>
            </a:r>
            <a:r>
              <a:rPr kumimoji="1" lang="ja-JP" altLang="en-US"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し</a:t>
            </a:r>
            <a:r>
              <a:rPr kumimoji="1" lang="ja-JP" altLang="en-NZ"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こ！</a:t>
            </a:r>
            <a:endParaRPr kumimoji="1" lang="ja-JP" altLang="en-NZ" sz="2400" b="0" i="0" u="none" strike="noStrike" cap="none" normalizeH="0" baseline="0" dirty="0" smtClean="0">
              <a:ln>
                <a:noFill/>
              </a:ln>
              <a:solidFill>
                <a:schemeClr val="bg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en-NZ"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金</a:t>
            </a:r>
            <a:r>
              <a:rPr kumimoji="1" lang="ja-JP" altLang="en-US"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が待っている</a:t>
            </a:r>
            <a:r>
              <a:rPr kumimoji="1" lang="ja-JP" altLang="en-NZ" sz="2400" b="1" i="0" u="none" strike="noStrike" cap="none" normalizeH="0" baseline="0" dirty="0" smtClean="0">
                <a:ln>
                  <a:noFill/>
                </a:ln>
                <a:solidFill>
                  <a:schemeClr val="bg1"/>
                </a:solidFill>
                <a:effectLst/>
                <a:latin typeface="Cambria" pitchFamily="18" charset="0"/>
                <a:ea typeface="ＭＳ 明朝" pitchFamily="17" charset="-128"/>
                <a:cs typeface="Times New Roman" pitchFamily="18" charset="0"/>
              </a:rPr>
              <a:t>！</a:t>
            </a:r>
            <a:endParaRPr kumimoji="1" lang="ja-JP" altLang="en-NZ" sz="2400" b="0" i="0" u="none" strike="noStrike" cap="none" normalizeH="0" baseline="0" dirty="0" smtClean="0">
              <a:ln>
                <a:noFill/>
              </a:ln>
              <a:solidFill>
                <a:schemeClr val="bg1"/>
              </a:solidFill>
              <a:effectLst/>
              <a:latin typeface="Arial" pitchFamily="34" charset="0"/>
              <a:ea typeface="ＭＳ Ｐゴシック" pitchFamily="50" charset="-128"/>
              <a:cs typeface="ＭＳ Ｐゴシック"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dirty="0" smtClean="0">
                <a:solidFill>
                  <a:schemeClr val="bg1"/>
                </a:solidFill>
                <a:latin typeface="Georgia" pitchFamily="18" charset="0"/>
              </a:rPr>
              <a:t>History and achievements</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4143372" y="1500174"/>
            <a:ext cx="4829180" cy="4525963"/>
          </a:xfrm>
        </p:spPr>
        <p:txBody>
          <a:bodyPr>
            <a:normAutofit fontScale="55000" lnSpcReduction="20000"/>
          </a:bodyPr>
          <a:lstStyle/>
          <a:p>
            <a:r>
              <a:rPr kumimoji="1" lang="en-US" altLang="ja-JP" dirty="0" smtClean="0">
                <a:solidFill>
                  <a:schemeClr val="bg1"/>
                </a:solidFill>
                <a:latin typeface="Georgia" pitchFamily="18" charset="0"/>
              </a:rPr>
              <a:t>After the formation of the team, Nadeshiko Japan kept on training for the Olympics, and the World Cups.</a:t>
            </a:r>
          </a:p>
          <a:p>
            <a:r>
              <a:rPr lang="en-US" altLang="ja-JP" dirty="0" smtClean="0">
                <a:solidFill>
                  <a:schemeClr val="bg1"/>
                </a:solidFill>
                <a:latin typeface="Georgia" pitchFamily="18" charset="0"/>
              </a:rPr>
              <a:t>At the Olympics 2008 in Beijing, Nadeshiko Japan unfortunately lost in the semi-finals and also in the bronze final ending 4</a:t>
            </a:r>
            <a:r>
              <a:rPr lang="en-US" altLang="ja-JP" baseline="30000" dirty="0" smtClean="0">
                <a:solidFill>
                  <a:schemeClr val="bg1"/>
                </a:solidFill>
                <a:latin typeface="Georgia" pitchFamily="18" charset="0"/>
              </a:rPr>
              <a:t>th</a:t>
            </a:r>
            <a:r>
              <a:rPr lang="en-US" altLang="ja-JP" dirty="0" smtClean="0">
                <a:solidFill>
                  <a:schemeClr val="bg1"/>
                </a:solidFill>
                <a:latin typeface="Georgia" pitchFamily="18" charset="0"/>
              </a:rPr>
              <a:t>.</a:t>
            </a:r>
            <a:endParaRPr kumimoji="1" lang="en-US" altLang="ja-JP" dirty="0" smtClean="0">
              <a:solidFill>
                <a:schemeClr val="bg1"/>
              </a:solidFill>
              <a:latin typeface="Georgia" pitchFamily="18" charset="0"/>
            </a:endParaRPr>
          </a:p>
          <a:p>
            <a:r>
              <a:rPr lang="en-US" altLang="ja-JP" dirty="0" smtClean="0">
                <a:solidFill>
                  <a:schemeClr val="bg1"/>
                </a:solidFill>
                <a:latin typeface="Georgia" pitchFamily="18" charset="0"/>
              </a:rPr>
              <a:t>At the Women’s Football World Cup in Germany 2011, Nadeshiko Japan beat the ranking 1</a:t>
            </a:r>
            <a:r>
              <a:rPr lang="en-US" altLang="ja-JP" baseline="30000" dirty="0" smtClean="0">
                <a:solidFill>
                  <a:schemeClr val="bg1"/>
                </a:solidFill>
                <a:latin typeface="Georgia" pitchFamily="18" charset="0"/>
              </a:rPr>
              <a:t>st</a:t>
            </a:r>
            <a:r>
              <a:rPr lang="en-US" altLang="ja-JP" dirty="0" smtClean="0">
                <a:solidFill>
                  <a:schemeClr val="bg1"/>
                </a:solidFill>
                <a:latin typeface="Georgia" pitchFamily="18" charset="0"/>
              </a:rPr>
              <a:t> USA and gained the cup and the gold! This was a great achievement for Japan.</a:t>
            </a:r>
          </a:p>
          <a:p>
            <a:r>
              <a:rPr lang="en-US" altLang="ja-JP" dirty="0" smtClean="0">
                <a:solidFill>
                  <a:schemeClr val="bg1"/>
                </a:solidFill>
                <a:latin typeface="Georgia" pitchFamily="18" charset="0"/>
              </a:rPr>
              <a:t>This year the London Olympics 2012 is held and Nadeshiko Japan </a:t>
            </a:r>
            <a:r>
              <a:rPr lang="en-US" altLang="ja-JP" dirty="0" smtClean="0">
                <a:solidFill>
                  <a:schemeClr val="bg1"/>
                </a:solidFill>
                <a:latin typeface="Georgia" pitchFamily="18" charset="0"/>
              </a:rPr>
              <a:t>faced </a:t>
            </a:r>
            <a:r>
              <a:rPr lang="en-US" altLang="ja-JP" dirty="0" smtClean="0">
                <a:solidFill>
                  <a:schemeClr val="bg1"/>
                </a:solidFill>
                <a:latin typeface="Georgia" pitchFamily="18" charset="0"/>
              </a:rPr>
              <a:t>the finals against USA, their rival</a:t>
            </a:r>
            <a:r>
              <a:rPr lang="en-US" altLang="ja-JP" dirty="0" smtClean="0">
                <a:solidFill>
                  <a:schemeClr val="bg1"/>
                </a:solidFill>
                <a:latin typeface="Georgia" pitchFamily="18" charset="0"/>
              </a:rPr>
              <a:t>. But unluckily they lost by 2-1 and gained a silver. But I think they have done very good! </a:t>
            </a:r>
            <a:endParaRPr lang="en-US" altLang="ja-JP" dirty="0" smtClean="0">
              <a:solidFill>
                <a:schemeClr val="bg1"/>
              </a:solidFill>
              <a:latin typeface="Georgia" pitchFamily="18" charset="0"/>
            </a:endParaRPr>
          </a:p>
          <a:p>
            <a:endParaRPr lang="en-US" altLang="ja-JP" dirty="0" smtClean="0"/>
          </a:p>
          <a:p>
            <a:endParaRPr kumimoji="1" lang="ja-JP" altLang="en-US" dirty="0"/>
          </a:p>
        </p:txBody>
      </p:sp>
      <p:pic>
        <p:nvPicPr>
          <p:cNvPr id="4" name="Picture 3" descr="photo01.jpg"/>
          <p:cNvPicPr>
            <a:picLocks noChangeAspect="1"/>
          </p:cNvPicPr>
          <p:nvPr/>
        </p:nvPicPr>
        <p:blipFill>
          <a:blip r:embed="rId2"/>
          <a:stretch>
            <a:fillRect/>
          </a:stretch>
        </p:blipFill>
        <p:spPr>
          <a:xfrm>
            <a:off x="714348" y="1285860"/>
            <a:ext cx="3143272" cy="2087133"/>
          </a:xfrm>
          <a:prstGeom prst="rect">
            <a:avLst/>
          </a:prstGeom>
        </p:spPr>
      </p:pic>
      <p:pic>
        <p:nvPicPr>
          <p:cNvPr id="5" name="Picture 4" descr="nadeshiko_japan.jpg"/>
          <p:cNvPicPr>
            <a:picLocks noChangeAspect="1"/>
          </p:cNvPicPr>
          <p:nvPr/>
        </p:nvPicPr>
        <p:blipFill>
          <a:blip r:embed="rId3" cstate="print"/>
          <a:stretch>
            <a:fillRect/>
          </a:stretch>
        </p:blipFill>
        <p:spPr>
          <a:xfrm>
            <a:off x="928662" y="3714752"/>
            <a:ext cx="2000264" cy="27708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1143000"/>
          </a:xfrm>
        </p:spPr>
        <p:txBody>
          <a:bodyPr/>
          <a:lstStyle/>
          <a:p>
            <a:r>
              <a:rPr kumimoji="1" lang="en-US" altLang="ja-JP" dirty="0" smtClean="0">
                <a:solidFill>
                  <a:schemeClr val="bg1"/>
                </a:solidFill>
                <a:latin typeface="Georgia" pitchFamily="18" charset="0"/>
              </a:rPr>
              <a:t>Thank you for watching!</a:t>
            </a:r>
            <a:endParaRPr kumimoji="1" lang="ja-JP" altLang="en-US" dirty="0">
              <a:solidFill>
                <a:schemeClr val="bg1"/>
              </a:solidFill>
              <a:latin typeface="Georgia" pitchFamily="18" charset="0"/>
            </a:endParaRPr>
          </a:p>
        </p:txBody>
      </p:sp>
      <p:sp>
        <p:nvSpPr>
          <p:cNvPr id="3" name="Content Placeholder 2"/>
          <p:cNvSpPr>
            <a:spLocks noGrp="1"/>
          </p:cNvSpPr>
          <p:nvPr>
            <p:ph idx="1"/>
          </p:nvPr>
        </p:nvSpPr>
        <p:spPr>
          <a:xfrm>
            <a:off x="642910" y="1214422"/>
            <a:ext cx="8229600" cy="5286412"/>
          </a:xfrm>
        </p:spPr>
        <p:txBody>
          <a:bodyPr/>
          <a:lstStyle/>
          <a:p>
            <a:pPr algn="ctr">
              <a:buNone/>
            </a:pPr>
            <a:r>
              <a:rPr kumimoji="1" lang="en-US" altLang="ja-JP" dirty="0" smtClean="0">
                <a:solidFill>
                  <a:schemeClr val="bg1"/>
                </a:solidFill>
                <a:latin typeface="Georgia" pitchFamily="18" charset="0"/>
              </a:rPr>
              <a:t>I hope you learnt some facts about Nadeshiko Japan!</a:t>
            </a:r>
          </a:p>
          <a:p>
            <a:endParaRPr lang="en-US" altLang="ja-JP" dirty="0" smtClean="0">
              <a:solidFill>
                <a:schemeClr val="bg1"/>
              </a:solidFill>
              <a:latin typeface="Georgia" pitchFamily="18" charset="0"/>
            </a:endParaRPr>
          </a:p>
          <a:p>
            <a:endParaRPr kumimoji="1" lang="en-US" altLang="ja-JP" dirty="0" smtClean="0">
              <a:solidFill>
                <a:schemeClr val="bg1"/>
              </a:solidFill>
              <a:latin typeface="Georgia" pitchFamily="18" charset="0"/>
            </a:endParaRPr>
          </a:p>
          <a:p>
            <a:endParaRPr lang="en-US" altLang="ja-JP" dirty="0" smtClean="0">
              <a:solidFill>
                <a:schemeClr val="bg1"/>
              </a:solidFill>
              <a:latin typeface="Georgia" pitchFamily="18" charset="0"/>
            </a:endParaRPr>
          </a:p>
          <a:p>
            <a:endParaRPr kumimoji="1" lang="en-US" altLang="ja-JP" dirty="0" smtClean="0">
              <a:solidFill>
                <a:schemeClr val="bg1"/>
              </a:solidFill>
              <a:latin typeface="Georgia" pitchFamily="18" charset="0"/>
            </a:endParaRPr>
          </a:p>
          <a:p>
            <a:endParaRPr lang="en-US" altLang="ja-JP" dirty="0" smtClean="0">
              <a:solidFill>
                <a:schemeClr val="bg1"/>
              </a:solidFill>
              <a:latin typeface="Georgia" pitchFamily="18" charset="0"/>
            </a:endParaRPr>
          </a:p>
          <a:p>
            <a:endParaRPr kumimoji="1" lang="en-US" altLang="ja-JP" dirty="0" smtClean="0">
              <a:solidFill>
                <a:schemeClr val="bg1"/>
              </a:solidFill>
              <a:latin typeface="Georgia" pitchFamily="18" charset="0"/>
            </a:endParaRPr>
          </a:p>
          <a:p>
            <a:pPr algn="ctr">
              <a:buNone/>
            </a:pPr>
            <a:r>
              <a:rPr lang="en-US" altLang="ja-JP" dirty="0" smtClean="0">
                <a:solidFill>
                  <a:schemeClr val="bg1"/>
                </a:solidFill>
                <a:latin typeface="Georgia" pitchFamily="18" charset="0"/>
              </a:rPr>
              <a:t>By Honoka</a:t>
            </a:r>
            <a:endParaRPr kumimoji="1" lang="ja-JP" altLang="en-US" dirty="0">
              <a:solidFill>
                <a:schemeClr val="bg1"/>
              </a:solidFill>
              <a:latin typeface="Georgia" pitchFamily="18" charset="0"/>
            </a:endParaRPr>
          </a:p>
        </p:txBody>
      </p:sp>
      <p:pic>
        <p:nvPicPr>
          <p:cNvPr id="4" name="Picture 3" descr="nadeshiko-japan.jpg"/>
          <p:cNvPicPr>
            <a:picLocks noChangeAspect="1"/>
          </p:cNvPicPr>
          <p:nvPr/>
        </p:nvPicPr>
        <p:blipFill>
          <a:blip r:embed="rId2"/>
          <a:stretch>
            <a:fillRect/>
          </a:stretch>
        </p:blipFill>
        <p:spPr>
          <a:xfrm>
            <a:off x="1928794" y="2357430"/>
            <a:ext cx="5500726" cy="337257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259</Words>
  <Application>Microsoft Office PowerPoint</Application>
  <PresentationFormat>On-screen Show (4:3)</PresentationFormat>
  <Paragraphs>32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Nadeshiko Japan</vt:lpstr>
      <vt:lpstr>Introduction</vt:lpstr>
      <vt:lpstr>Name Meaning</vt:lpstr>
      <vt:lpstr>Formation of the team</vt:lpstr>
      <vt:lpstr>History and achievements</vt:lpstr>
      <vt:lpstr>Thank you for watching!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Nadeshiko Japan</dc:title>
  <dc:creator>Honoka</dc:creator>
  <cp:lastModifiedBy>Honoka</cp:lastModifiedBy>
  <cp:revision>17</cp:revision>
  <dcterms:created xsi:type="dcterms:W3CDTF">2012-08-09T06:18:38Z</dcterms:created>
  <dcterms:modified xsi:type="dcterms:W3CDTF">2012-08-11T21:13:22Z</dcterms:modified>
</cp:coreProperties>
</file>